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embeddedFontLst>
    <p:embeddedFont>
      <p:font typeface="Roboto" panose="020B0604020202020204" charset="0"/>
      <p:regular r:id="rId10"/>
      <p:bold r:id="rId11"/>
      <p:italic r:id="rId12"/>
      <p:boldItalic r:id="rId13"/>
    </p:embeddedFont>
    <p:embeddedFont>
      <p:font typeface="Merriweather" panose="020B0604020202020204" charset="0"/>
      <p:regular r:id="rId14"/>
      <p:bold r:id="rId15"/>
      <p:italic r:id="rId16"/>
      <p:boldItalic r:id="rId17"/>
    </p:embeddedFont>
    <p:embeddedFont>
      <p:font typeface="Raleway" panose="020B060402020202020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c8fe7a8e5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c8fe7a8e5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The US Department of Education still needs to approve California's proposal.  It has been approved by the State Board of Education and the California Department of Education.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9165667ac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9165667ac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The US Department of Education still needs to approve California's proposal.  It has been approved by the State Board of Education and the California Department of Education.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c8fe7a8e5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c8fe7a8e5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The US Department of Education still needs to approve California's proposal.  It has been approved by the State Board of Education and the California Department of Education.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9165667ac_1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9165667ac_1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The US Department of Education still needs to approve California's proposal.  It has been approved by the State Board of Education and the California Department of Education.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c9165667ac_1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c9165667ac_1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The US Department of Education still needs to approve California's proposal.  It has been approved by the State Board of Education and the California Department of Education.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bc1047374e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bc1047374e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7376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28675" y="3953250"/>
            <a:ext cx="2714925" cy="9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07376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1"/>
          <p:cNvSpPr txBox="1">
            <a:spLocks noGrp="1"/>
          </p:cNvSpPr>
          <p:nvPr>
            <p:ph type="title" hasCustomPrompt="1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Font typeface="Raleway"/>
              <a:buNone/>
              <a:defRPr sz="100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1"/>
          <p:cNvSpPr txBox="1">
            <a:spLocks noGrp="1"/>
          </p:cNvSpPr>
          <p:nvPr>
            <p:ph type="body" idx="1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D9EAD3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44125"/>
            <a:ext cx="4313625" cy="4399375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1" name="Google Shape;21;p4"/>
          <p:cNvSpPr/>
          <p:nvPr/>
        </p:nvSpPr>
        <p:spPr>
          <a:xfrm>
            <a:off x="-1637" y="46013"/>
            <a:ext cx="4316900" cy="4395600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rgbClr val="073763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1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D9EAD3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36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rgbClr val="0737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ctrTitle"/>
          </p:nvPr>
        </p:nvSpPr>
        <p:spPr>
          <a:xfrm>
            <a:off x="311700" y="701775"/>
            <a:ext cx="8520600" cy="93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28848"/>
                </a:solidFill>
              </a:rPr>
              <a:t>Update on State Testing-CAASPP and ELPAC update</a:t>
            </a:r>
            <a:endParaRPr>
              <a:solidFill>
                <a:srgbClr val="228848"/>
              </a:solidFill>
            </a:endParaRPr>
          </a:p>
        </p:txBody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311700" y="2021310"/>
            <a:ext cx="4242600" cy="7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accent1"/>
                </a:solidFill>
              </a:rPr>
              <a:t>March 30, 2021</a:t>
            </a:r>
            <a:endParaRPr sz="21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217875" y="1406450"/>
            <a:ext cx="8780400" cy="33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228848"/>
                </a:solidFill>
              </a:rPr>
              <a:t>2020-2021 ELA, Math, and Science State Tests</a:t>
            </a:r>
            <a:endParaRPr sz="2800" b="1">
              <a:solidFill>
                <a:srgbClr val="22884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228848"/>
                </a:solidFill>
              </a:rPr>
              <a:t>State Board of Education and CDE Guidance</a:t>
            </a:r>
            <a:endParaRPr sz="2800" b="1">
              <a:solidFill>
                <a:srgbClr val="228848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highlight>
                <a:srgbClr val="073763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highlight>
                <a:srgbClr val="073763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28848"/>
                </a:solidFill>
                <a:highlight>
                  <a:srgbClr val="073763"/>
                </a:highlight>
              </a:rPr>
              <a:t>5th, 8th and High School:</a:t>
            </a:r>
            <a:r>
              <a:rPr lang="en" sz="1600">
                <a:solidFill>
                  <a:schemeClr val="lt1"/>
                </a:solidFill>
                <a:highlight>
                  <a:srgbClr val="073763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600">
                <a:solidFill>
                  <a:schemeClr val="lt1"/>
                </a:solidFill>
                <a:highlight>
                  <a:srgbClr val="073763"/>
                </a:highlight>
              </a:rPr>
              <a:t>S</a:t>
            </a:r>
            <a:r>
              <a:rPr lang="en" sz="1600">
                <a:solidFill>
                  <a:schemeClr val="lt1"/>
                </a:solidFill>
                <a:highlight>
                  <a:srgbClr val="073763"/>
                </a:highlight>
                <a:latin typeface="Raleway"/>
                <a:ea typeface="Raleway"/>
                <a:cs typeface="Raleway"/>
                <a:sym typeface="Raleway"/>
              </a:rPr>
              <a:t>cience test waived for 20-21</a:t>
            </a:r>
            <a:endParaRPr sz="1600">
              <a:solidFill>
                <a:schemeClr val="lt1"/>
              </a:solidFill>
              <a:highlight>
                <a:srgbClr val="073763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highlight>
                <a:srgbClr val="073763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28848"/>
                </a:solidFill>
                <a:highlight>
                  <a:srgbClr val="073763"/>
                </a:highlight>
              </a:rPr>
              <a:t>For ELA and Math:</a:t>
            </a:r>
            <a:r>
              <a:rPr lang="en" sz="1600">
                <a:solidFill>
                  <a:schemeClr val="lt1"/>
                </a:solidFill>
                <a:highlight>
                  <a:srgbClr val="073763"/>
                </a:highlight>
              </a:rPr>
              <a:t> Use the “</a:t>
            </a:r>
            <a:r>
              <a:rPr lang="en" sz="1600" b="1">
                <a:solidFill>
                  <a:schemeClr val="lt1"/>
                </a:solidFill>
                <a:highlight>
                  <a:srgbClr val="073763"/>
                </a:highlight>
              </a:rPr>
              <a:t>most viable option for assessment in their local context</a:t>
            </a:r>
            <a:r>
              <a:rPr lang="en" sz="1600">
                <a:solidFill>
                  <a:schemeClr val="lt1"/>
                </a:solidFill>
                <a:highlight>
                  <a:srgbClr val="073763"/>
                </a:highlight>
              </a:rPr>
              <a:t>” </a:t>
            </a:r>
            <a:endParaRPr sz="1600">
              <a:solidFill>
                <a:schemeClr val="lt1"/>
              </a:solidFill>
              <a:highlight>
                <a:srgbClr val="073763"/>
              </a:highlight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highlight>
                <a:srgbClr val="073763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28848"/>
                </a:solidFill>
                <a:highlight>
                  <a:srgbClr val="073763"/>
                </a:highlight>
              </a:rPr>
              <a:t>Aligned</a:t>
            </a:r>
            <a:r>
              <a:rPr lang="en" sz="1600">
                <a:solidFill>
                  <a:schemeClr val="lt1"/>
                </a:solidFill>
                <a:highlight>
                  <a:srgbClr val="073763"/>
                </a:highlight>
                <a:latin typeface="Raleway"/>
                <a:ea typeface="Raleway"/>
                <a:cs typeface="Raleway"/>
                <a:sym typeface="Raleway"/>
              </a:rPr>
              <a:t> to CA state curriculum standards</a:t>
            </a:r>
            <a:endParaRPr sz="1600">
              <a:solidFill>
                <a:schemeClr val="lt1"/>
              </a:solidFill>
              <a:highlight>
                <a:srgbClr val="073763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1"/>
                </a:solidFill>
                <a:highlight>
                  <a:srgbClr val="073763"/>
                </a:highlight>
                <a:latin typeface="Raleway"/>
                <a:ea typeface="Raleway"/>
                <a:cs typeface="Raleway"/>
                <a:sym typeface="Raleway"/>
              </a:rPr>
              <a:t> </a:t>
            </a:r>
            <a:endParaRPr sz="1600">
              <a:solidFill>
                <a:schemeClr val="lt1"/>
              </a:solidFill>
              <a:highlight>
                <a:srgbClr val="073763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28848"/>
                </a:solidFill>
                <a:highlight>
                  <a:srgbClr val="073763"/>
                </a:highlight>
              </a:rPr>
              <a:t>Results</a:t>
            </a:r>
            <a:r>
              <a:rPr lang="en" sz="1600">
                <a:solidFill>
                  <a:schemeClr val="lt1"/>
                </a:solidFill>
                <a:highlight>
                  <a:srgbClr val="073763"/>
                </a:highlight>
                <a:latin typeface="Raleway"/>
                <a:ea typeface="Raleway"/>
                <a:cs typeface="Raleway"/>
                <a:sym typeface="Raleway"/>
              </a:rPr>
              <a:t> are reported to parents/guardians, educators, and to the public</a:t>
            </a:r>
            <a:endParaRPr sz="1600">
              <a:solidFill>
                <a:schemeClr val="lt1"/>
              </a:solidFill>
              <a:highlight>
                <a:srgbClr val="073763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13716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highlight>
                <a:srgbClr val="07376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28848"/>
                </a:solidFill>
                <a:highlight>
                  <a:srgbClr val="073763"/>
                </a:highlight>
              </a:rPr>
              <a:t>Decouple state assessments </a:t>
            </a:r>
            <a:r>
              <a:rPr lang="en" sz="1600">
                <a:solidFill>
                  <a:schemeClr val="lt1"/>
                </a:solidFill>
                <a:highlight>
                  <a:srgbClr val="073763"/>
                </a:highlight>
                <a:latin typeface="Raleway"/>
                <a:ea typeface="Raleway"/>
                <a:cs typeface="Raleway"/>
                <a:sym typeface="Raleway"/>
              </a:rPr>
              <a:t>from federal accountability requirements</a:t>
            </a:r>
            <a:endParaRPr sz="1600">
              <a:solidFill>
                <a:schemeClr val="lt1"/>
              </a:solidFill>
              <a:highlight>
                <a:srgbClr val="073763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1371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highlight>
                <a:srgbClr val="07376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228848"/>
                </a:solidFill>
                <a:highlight>
                  <a:srgbClr val="073763"/>
                </a:highlight>
              </a:rPr>
              <a:t>Waive federal penalties</a:t>
            </a:r>
            <a:r>
              <a:rPr lang="en" sz="1600">
                <a:solidFill>
                  <a:schemeClr val="lt1"/>
                </a:solidFill>
                <a:highlight>
                  <a:srgbClr val="073763"/>
                </a:highlight>
                <a:latin typeface="Raleway"/>
                <a:ea typeface="Raleway"/>
                <a:cs typeface="Raleway"/>
                <a:sym typeface="Raleway"/>
              </a:rPr>
              <a:t> for student testing participation rates of less than 95 percent </a:t>
            </a:r>
            <a:endParaRPr sz="1600">
              <a:solidFill>
                <a:schemeClr val="lt1"/>
              </a:solidFill>
              <a:highlight>
                <a:srgbClr val="073763"/>
              </a:highlight>
              <a:latin typeface="Raleway"/>
              <a:ea typeface="Raleway"/>
              <a:cs typeface="Raleway"/>
              <a:sym typeface="Raleway"/>
            </a:endParaRPr>
          </a:p>
          <a:p>
            <a:pPr marL="9144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highlight>
                <a:srgbClr val="073763"/>
              </a:highlight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highlight>
                <a:srgbClr val="073763"/>
              </a:highlight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073763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C4587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7650" y="4517225"/>
            <a:ext cx="1545350" cy="5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228848"/>
                </a:solidFill>
              </a:rPr>
              <a:t>Recommendation </a:t>
            </a:r>
            <a:endParaRPr sz="3200" b="1">
              <a:solidFill>
                <a:srgbClr val="22884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228848"/>
                </a:solidFill>
              </a:rPr>
              <a:t>to the Board </a:t>
            </a:r>
            <a:endParaRPr sz="3200" b="1">
              <a:solidFill>
                <a:srgbClr val="22884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FFFFFF"/>
                </a:solidFill>
              </a:rPr>
              <a:t> </a:t>
            </a:r>
            <a:endParaRPr sz="2100" b="1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rgbClr val="FFFFFF"/>
              </a:solidFill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highlight>
                <a:srgbClr val="07376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highlight>
                <a:srgbClr val="1C458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highlight>
                <a:srgbClr val="1C458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sp>
        <p:nvSpPr>
          <p:cNvPr id="76" name="Google Shape;76;p15"/>
          <p:cNvSpPr txBox="1">
            <a:spLocks noGrp="1"/>
          </p:cNvSpPr>
          <p:nvPr>
            <p:ph type="subTitle" idx="1"/>
          </p:nvPr>
        </p:nvSpPr>
        <p:spPr>
          <a:xfrm>
            <a:off x="311300" y="2855825"/>
            <a:ext cx="3704400" cy="111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Based on school site stakeholder feedback and state guidance</a:t>
            </a:r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4478400" y="250"/>
            <a:ext cx="4665600" cy="5143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228848"/>
                </a:solidFill>
                <a:latin typeface="Raleway"/>
                <a:ea typeface="Raleway"/>
                <a:cs typeface="Raleway"/>
                <a:sym typeface="Raleway"/>
              </a:rPr>
              <a:t>Use Fastbridge </a:t>
            </a:r>
            <a:r>
              <a:rPr lang="en" sz="15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( ELA and math assessment tool) in lieu of the Smarter Balanced -  grade 3-8, 11</a:t>
            </a: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228848"/>
                </a:solidFill>
                <a:latin typeface="Raleway"/>
                <a:ea typeface="Raleway"/>
                <a:cs typeface="Raleway"/>
                <a:sym typeface="Raleway"/>
              </a:rPr>
              <a:t>11th Grade Option</a:t>
            </a:r>
            <a:r>
              <a:rPr lang="en" sz="15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in addition to taking Fastbridge:</a:t>
            </a: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Students can opt-in to take the Smarter Balanced exam if they are interested in the early assessment program (EAP) used by CSU and UC</a:t>
            </a: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13716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Note: EAP is </a:t>
            </a:r>
            <a:r>
              <a:rPr lang="en"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not</a:t>
            </a:r>
            <a:r>
              <a:rPr lang="en" sz="15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used for UC or CSU admission purposes, but for placement into the appropriate ELA and math course </a:t>
            </a: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228848"/>
                </a:solidFill>
                <a:latin typeface="Raleway"/>
                <a:ea typeface="Raleway"/>
                <a:cs typeface="Raleway"/>
                <a:sym typeface="Raleway"/>
              </a:rPr>
              <a:t>Special Education</a:t>
            </a:r>
            <a:r>
              <a:rPr lang="en" sz="1500" b="1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5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will take the California Alternative Assessment (CAA) if it is noted in the IEP</a:t>
            </a: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>
                <a:solidFill>
                  <a:srgbClr val="228848"/>
                </a:solidFill>
                <a:latin typeface="Raleway"/>
                <a:ea typeface="Raleway"/>
                <a:cs typeface="Raleway"/>
                <a:sym typeface="Raleway"/>
              </a:rPr>
              <a:t>English Learner Students</a:t>
            </a:r>
            <a:r>
              <a:rPr lang="en" sz="1500">
                <a:solidFill>
                  <a:srgbClr val="228848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en" sz="15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Continue testing the with ELPAC summative testing, K-11.  </a:t>
            </a:r>
            <a:endParaRPr sz="1500">
              <a:solidFill>
                <a:schemeClr val="accent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accent1"/>
                </a:solidFill>
                <a:latin typeface="Raleway"/>
                <a:ea typeface="Raleway"/>
                <a:cs typeface="Raleway"/>
                <a:sym typeface="Raleway"/>
              </a:rPr>
              <a:t>Important part of the reclassify English proficient (RFEP) process </a:t>
            </a:r>
            <a:endParaRPr sz="15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500">
              <a:solidFill>
                <a:schemeClr val="accent1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90825" y="4367125"/>
            <a:ext cx="1545350" cy="5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 txBox="1">
            <a:spLocks noGrp="1"/>
          </p:cNvSpPr>
          <p:nvPr>
            <p:ph type="title"/>
          </p:nvPr>
        </p:nvSpPr>
        <p:spPr>
          <a:xfrm>
            <a:off x="311675" y="688425"/>
            <a:ext cx="8759700" cy="8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228848"/>
                </a:solidFill>
              </a:rPr>
              <a:t>What Fastbridge will tell us  - District Level</a:t>
            </a:r>
            <a:endParaRPr sz="2900" b="1">
              <a:solidFill>
                <a:srgbClr val="228848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Part of a multiple measurement system</a:t>
            </a:r>
            <a:endParaRPr sz="2400" b="1">
              <a:solidFill>
                <a:srgbClr val="FFFFFF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07376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C458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C458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978825"/>
            <a:ext cx="4501546" cy="245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1550" y="978825"/>
            <a:ext cx="4434525" cy="245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14600" y="3738575"/>
            <a:ext cx="4019550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97650" y="4517225"/>
            <a:ext cx="1545350" cy="5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>
            <a:spLocks noGrp="1"/>
          </p:cNvSpPr>
          <p:nvPr>
            <p:ph type="title"/>
          </p:nvPr>
        </p:nvSpPr>
        <p:spPr>
          <a:xfrm>
            <a:off x="6725925" y="215700"/>
            <a:ext cx="2761500" cy="46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0" b="1">
                <a:solidFill>
                  <a:srgbClr val="0B5394"/>
                </a:solidFill>
              </a:rPr>
              <a:t>?</a:t>
            </a:r>
            <a:endParaRPr sz="40000">
              <a:solidFill>
                <a:srgbClr val="0B5394"/>
              </a:solidFill>
            </a:endParaRPr>
          </a:p>
        </p:txBody>
      </p:sp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311675" y="459825"/>
            <a:ext cx="8759700" cy="8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228848"/>
                </a:solidFill>
              </a:rPr>
              <a:t>What Fastbridge will tell us  - ELA by student :</a:t>
            </a:r>
            <a:endParaRPr sz="2900" b="1">
              <a:solidFill>
                <a:srgbClr val="228848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rgbClr val="073763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lt1"/>
              </a:solidFill>
              <a:highlight>
                <a:srgbClr val="07376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C458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C458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393" y="661113"/>
            <a:ext cx="6808709" cy="3787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724400"/>
            <a:ext cx="1856075" cy="3395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7"/>
          <p:cNvSpPr/>
          <p:nvPr/>
        </p:nvSpPr>
        <p:spPr>
          <a:xfrm>
            <a:off x="359825" y="3133400"/>
            <a:ext cx="709500" cy="177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359825" y="3440975"/>
            <a:ext cx="741300" cy="177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359825" y="3807700"/>
            <a:ext cx="709500" cy="177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359825" y="4144850"/>
            <a:ext cx="709500" cy="177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7650" y="4517225"/>
            <a:ext cx="1545350" cy="5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763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6683900" y="215700"/>
            <a:ext cx="2761500" cy="46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0" b="1">
                <a:solidFill>
                  <a:srgbClr val="0B5394"/>
                </a:solidFill>
              </a:rPr>
              <a:t>?</a:t>
            </a:r>
            <a:endParaRPr sz="40000">
              <a:solidFill>
                <a:srgbClr val="0B5394"/>
              </a:solidFill>
            </a:endParaRPr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311675" y="612225"/>
            <a:ext cx="8496000" cy="81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9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228848"/>
                </a:solidFill>
              </a:rPr>
              <a:t>What Fastbridge will tell us - Math by student:</a:t>
            </a:r>
            <a:endParaRPr sz="2900" b="1">
              <a:solidFill>
                <a:srgbClr val="228848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highlight>
                  <a:srgbClr val="073763"/>
                </a:highlight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solidFill>
                <a:schemeClr val="lt1"/>
              </a:solidFill>
              <a:highlight>
                <a:srgbClr val="073763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C458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1C4587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lt1"/>
              </a:solidFill>
              <a:highlight>
                <a:schemeClr val="accent1"/>
              </a:highlight>
            </a:endParaRPr>
          </a:p>
        </p:txBody>
      </p:sp>
      <p:grpSp>
        <p:nvGrpSpPr>
          <p:cNvPr id="107" name="Google Shape;107;p18"/>
          <p:cNvGrpSpPr/>
          <p:nvPr/>
        </p:nvGrpSpPr>
        <p:grpSpPr>
          <a:xfrm>
            <a:off x="152401" y="897472"/>
            <a:ext cx="6683692" cy="3558730"/>
            <a:chOff x="152200" y="764681"/>
            <a:chExt cx="7196051" cy="3926225"/>
          </a:xfrm>
        </p:grpSpPr>
        <p:pic>
          <p:nvPicPr>
            <p:cNvPr id="108" name="Google Shape;108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2200" y="764681"/>
              <a:ext cx="7196051" cy="3926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18"/>
            <p:cNvSpPr/>
            <p:nvPr/>
          </p:nvSpPr>
          <p:spPr>
            <a:xfrm>
              <a:off x="372577" y="3304899"/>
              <a:ext cx="763800" cy="195600"/>
            </a:xfrm>
            <a:prstGeom prst="roundRect">
              <a:avLst>
                <a:gd name="adj" fmla="val 16667"/>
              </a:avLst>
            </a:prstGeom>
            <a:solidFill>
              <a:srgbClr val="4A86E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0" name="Google Shape;1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648200"/>
            <a:ext cx="1856075" cy="33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8"/>
          <p:cNvSpPr/>
          <p:nvPr/>
        </p:nvSpPr>
        <p:spPr>
          <a:xfrm>
            <a:off x="357050" y="3559250"/>
            <a:ext cx="709500" cy="177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357050" y="3896400"/>
            <a:ext cx="709500" cy="177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357050" y="4233550"/>
            <a:ext cx="709500" cy="177300"/>
          </a:xfrm>
          <a:prstGeom prst="roundRect">
            <a:avLst>
              <a:gd name="adj" fmla="val 16667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7650" y="4517225"/>
            <a:ext cx="1545350" cy="5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Google Shape;119;p19"/>
          <p:cNvCxnSpPr/>
          <p:nvPr/>
        </p:nvCxnSpPr>
        <p:spPr>
          <a:xfrm rot="10800000" flipH="1">
            <a:off x="402336" y="2251992"/>
            <a:ext cx="8346900" cy="9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diamond" w="med" len="med"/>
            <a:tailEnd type="diamond" w="med" len="med"/>
          </a:ln>
        </p:spPr>
      </p:cxnSp>
      <p:cxnSp>
        <p:nvCxnSpPr>
          <p:cNvPr id="120" name="Google Shape;120;p19"/>
          <p:cNvCxnSpPr/>
          <p:nvPr/>
        </p:nvCxnSpPr>
        <p:spPr>
          <a:xfrm>
            <a:off x="2109975" y="2284775"/>
            <a:ext cx="13800" cy="45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1" name="Google Shape;121;p19"/>
          <p:cNvSpPr txBox="1"/>
          <p:nvPr/>
        </p:nvSpPr>
        <p:spPr>
          <a:xfrm>
            <a:off x="311700" y="2722050"/>
            <a:ext cx="3378300" cy="12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February 24 and March 16</a:t>
            </a:r>
            <a:endParaRPr sz="16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State Board and CDE Guidance</a:t>
            </a:r>
            <a:endParaRPr sz="16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22" name="Google Shape;122;p19"/>
          <p:cNvCxnSpPr/>
          <p:nvPr/>
        </p:nvCxnSpPr>
        <p:spPr>
          <a:xfrm>
            <a:off x="5384850" y="2251988"/>
            <a:ext cx="13800" cy="45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23" name="Google Shape;123;p19"/>
          <p:cNvSpPr txBox="1"/>
          <p:nvPr/>
        </p:nvSpPr>
        <p:spPr>
          <a:xfrm>
            <a:off x="1938600" y="1168075"/>
            <a:ext cx="3146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Fastbridge Spring Assessment </a:t>
            </a:r>
            <a:endParaRPr sz="16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May</a:t>
            </a:r>
            <a:endParaRPr b="1" i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i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1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>
                <a:solidFill>
                  <a:srgbClr val="228848"/>
                </a:solidFill>
              </a:rPr>
              <a:t>Timeline</a:t>
            </a:r>
            <a:endParaRPr sz="3200" b="1">
              <a:solidFill>
                <a:srgbClr val="228848"/>
              </a:solidFill>
            </a:endParaRPr>
          </a:p>
        </p:txBody>
      </p:sp>
      <p:cxnSp>
        <p:nvCxnSpPr>
          <p:cNvPr id="125" name="Google Shape;125;p19"/>
          <p:cNvCxnSpPr/>
          <p:nvPr/>
        </p:nvCxnSpPr>
        <p:spPr>
          <a:xfrm>
            <a:off x="3504900" y="1814500"/>
            <a:ext cx="13800" cy="45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sp>
        <p:nvSpPr>
          <p:cNvPr id="126" name="Google Shape;126;p19"/>
          <p:cNvSpPr txBox="1"/>
          <p:nvPr/>
        </p:nvSpPr>
        <p:spPr>
          <a:xfrm>
            <a:off x="3818550" y="2698500"/>
            <a:ext cx="31464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ELPAC Summative </a:t>
            </a:r>
            <a:endParaRPr sz="16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Ongoing </a:t>
            </a:r>
            <a:endParaRPr sz="12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7" name="Google Shape;127;p19"/>
          <p:cNvSpPr txBox="1"/>
          <p:nvPr/>
        </p:nvSpPr>
        <p:spPr>
          <a:xfrm>
            <a:off x="5093225" y="1168075"/>
            <a:ext cx="3492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Optional 11th Grade SBAC</a:t>
            </a:r>
            <a:endParaRPr sz="1600" b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rgbClr val="434343"/>
                </a:solidFill>
                <a:latin typeface="Raleway"/>
                <a:ea typeface="Raleway"/>
                <a:cs typeface="Raleway"/>
                <a:sym typeface="Raleway"/>
              </a:rPr>
              <a:t>May </a:t>
            </a:r>
            <a:endParaRPr b="1" i="1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434343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cxnSp>
        <p:nvCxnSpPr>
          <p:cNvPr id="128" name="Google Shape;128;p19"/>
          <p:cNvCxnSpPr/>
          <p:nvPr/>
        </p:nvCxnSpPr>
        <p:spPr>
          <a:xfrm>
            <a:off x="6920225" y="1803800"/>
            <a:ext cx="13800" cy="4572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none" w="med" len="med"/>
          </a:ln>
        </p:spPr>
      </p:cxn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6650" y="4441025"/>
            <a:ext cx="1545350" cy="54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441</Words>
  <Application>Microsoft Office PowerPoint</Application>
  <PresentationFormat>On-screen Show (16:9)</PresentationFormat>
  <Paragraphs>76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Roboto</vt:lpstr>
      <vt:lpstr>Merriweather</vt:lpstr>
      <vt:lpstr>Arial</vt:lpstr>
      <vt:lpstr>Raleway</vt:lpstr>
      <vt:lpstr>Paradigm</vt:lpstr>
      <vt:lpstr>Update on State Testing-CAASPP and ELPAC update</vt:lpstr>
      <vt:lpstr>2020-2021 ELA, Math, and Science State Tests State Board of Education and CDE Guidance   5th, 8th and High School: Science test waived for 20-21  For ELA and Math: Use the “most viable option for assessment in their local context”   Aligned to CA state curriculum standards   Results are reported to parents/guardians, educators, and to the public  Decouple state assessments from federal accountability requirements  Waive federal penalties for student testing participation rates of less than 95 percent      </vt:lpstr>
      <vt:lpstr> Recommendation  to the Board          </vt:lpstr>
      <vt:lpstr> What Fastbridge will tell us  - District Level Part of a multiple measurement system      </vt:lpstr>
      <vt:lpstr>?</vt:lpstr>
      <vt:lpstr>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State Testing-CAASPP and ELPAC update</dc:title>
  <dc:creator>Fischer, Cindy [EC]</dc:creator>
  <cp:lastModifiedBy>Fischer, Cindy [EC]</cp:lastModifiedBy>
  <cp:revision>1</cp:revision>
  <dcterms:modified xsi:type="dcterms:W3CDTF">2021-03-31T03:41:21Z</dcterms:modified>
</cp:coreProperties>
</file>